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cad2bbc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cad2bbc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cad2bbc19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cad2bbc19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cad2bbc19_0_1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cad2bbc19_0_1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cad2bbc19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cad2bbc19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cad2bbc19_0_1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cad2bbc19_0_1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cad2bbc19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cad2bbc19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cad2bbc19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cad2bbc19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cad2bbc19_0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cad2bbc19_0_1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cad2bbc19_0_1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cad2bbc19_0_1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cad2bbc19_0_1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cad2bbc19_0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cad2bbc19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cad2bbc19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cad2bbc19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cad2bbc19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cad2bbc19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cad2bbc19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cad2bbc19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cad2bbc19_0_1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dcad2bbc19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dcad2bbc19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dcad2bbc19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dcad2bbc19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cad2bbc19_0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cad2bbc19_0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dcad2bbc19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dcad2bbc19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dcad2bbc19_0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dcad2bbc19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dcad2bbc19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dcad2bbc19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cad2bbc19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cad2bbc19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Explaining Image Classification Results</a:t>
            </a:r>
            <a:endParaRPr/>
          </a:p>
        </p:txBody>
      </p:sp>
      <p:sp>
        <p:nvSpPr>
          <p:cNvPr id="87" name="Google Shape;87;p13"/>
          <p:cNvSpPr txBox="1"/>
          <p:nvPr>
            <p:ph idx="1" type="subTitle"/>
          </p:nvPr>
        </p:nvSpPr>
        <p:spPr>
          <a:xfrm>
            <a:off x="824000" y="3596300"/>
            <a:ext cx="4255500" cy="949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Mousa Farshkar Azari</a:t>
            </a:r>
            <a:endParaRPr/>
          </a:p>
          <a:p>
            <a:pPr indent="0" lvl="0" marL="0" rtl="0" algn="l">
              <a:spcBef>
                <a:spcPts val="0"/>
              </a:spcBef>
              <a:spcAft>
                <a:spcPts val="0"/>
              </a:spcAft>
              <a:buNone/>
            </a:pPr>
            <a:r>
              <a:rPr lang="en"/>
              <a:t>CS555 Introduction to Computer Vision</a:t>
            </a:r>
            <a:br>
              <a:rPr lang="en"/>
            </a:br>
            <a:r>
              <a:rPr lang="en"/>
              <a:t>Selected Paper: Explaining Image Classifiers</a:t>
            </a:r>
            <a:endParaRPr/>
          </a:p>
          <a:p>
            <a:pPr indent="0" lvl="0" marL="0" rtl="0" algn="l">
              <a:spcBef>
                <a:spcPts val="0"/>
              </a:spcBef>
              <a:spcAft>
                <a:spcPts val="0"/>
              </a:spcAft>
              <a:buNone/>
            </a:pPr>
            <a:r>
              <a:rPr lang="en"/>
              <a:t>using Statistical Fault Localization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Explaining Image Classifiers</a:t>
            </a:r>
            <a:endParaRPr/>
          </a:p>
          <a:p>
            <a:pPr indent="0" lvl="0" marL="0" rtl="0" algn="l">
              <a:spcBef>
                <a:spcPts val="0"/>
              </a:spcBef>
              <a:spcAft>
                <a:spcPts val="0"/>
              </a:spcAft>
              <a:buNone/>
            </a:pPr>
            <a:r>
              <a:rPr lang="en"/>
              <a:t>using Statistical Fault Localization [7]</a:t>
            </a:r>
            <a:endParaRPr/>
          </a:p>
        </p:txBody>
      </p:sp>
      <p:sp>
        <p:nvSpPr>
          <p:cNvPr id="148" name="Google Shape;148;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t>Statistical fault localization (SFL) techniques from software engineering deliver high quality explanations of the outputs of DNNs.</a:t>
            </a:r>
            <a:endParaRPr/>
          </a:p>
          <a:p>
            <a:pPr indent="0" lvl="0" marL="0" rtl="0" algn="just">
              <a:spcBef>
                <a:spcPts val="1200"/>
              </a:spcBef>
              <a:spcAft>
                <a:spcPts val="0"/>
              </a:spcAft>
              <a:buNone/>
            </a:pPr>
            <a:r>
              <a:rPr lang="en"/>
              <a:t>This work present an algorithm and a tool called DeepCover, which synthesizes a ranking of the features of the inputs using SFL and constructs explanations for the decisions of the DNN based on this ranking.</a:t>
            </a:r>
            <a:endParaRPr/>
          </a:p>
          <a:p>
            <a:pPr indent="0" lvl="0" marL="0" rtl="0" algn="just">
              <a:spcBef>
                <a:spcPts val="1200"/>
              </a:spcBef>
              <a:spcAft>
                <a:spcPts val="0"/>
              </a:spcAft>
              <a:buNone/>
            </a:pPr>
            <a:r>
              <a:t/>
            </a:r>
            <a:endParaRPr/>
          </a:p>
          <a:p>
            <a:pPr indent="0" lvl="0" marL="0" rtl="0" algn="just">
              <a:spcBef>
                <a:spcPts val="120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Datasets</a:t>
            </a:r>
            <a:endParaRPr/>
          </a:p>
        </p:txBody>
      </p:sp>
      <p:sp>
        <p:nvSpPr>
          <p:cNvPr id="154" name="Google Shape;154;p2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MNIST</a:t>
            </a:r>
            <a:br>
              <a:rPr lang="en"/>
            </a:br>
            <a:endParaRPr/>
          </a:p>
          <a:p>
            <a:pPr indent="-311150" lvl="0" marL="457200" rtl="0" algn="l">
              <a:spcBef>
                <a:spcPts val="0"/>
              </a:spcBef>
              <a:spcAft>
                <a:spcPts val="0"/>
              </a:spcAft>
              <a:buSzPts val="1300"/>
              <a:buChar char="●"/>
            </a:pPr>
            <a:r>
              <a:rPr lang="en"/>
              <a:t>Cat Dog Panda</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Methodology</a:t>
            </a:r>
            <a:endParaRPr/>
          </a:p>
        </p:txBody>
      </p:sp>
      <p:sp>
        <p:nvSpPr>
          <p:cNvPr id="160" name="Google Shape;160;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generated our training and test data by using image generator from TensorFlow</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custom convolutional neural network for classifying images that contain three convolutional layers before I flatten it and a fully connected layer as the last layer of my 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6" name="Google Shape;166;p2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kernel size in convolutional layers is 3x3 </a:t>
            </a:r>
            <a:endParaRPr/>
          </a:p>
          <a:p>
            <a:pPr indent="0" lvl="0" marL="0" rtl="0" algn="l">
              <a:spcBef>
                <a:spcPts val="1200"/>
              </a:spcBef>
              <a:spcAft>
                <a:spcPts val="0"/>
              </a:spcAft>
              <a:buNone/>
            </a:pPr>
            <a:r>
              <a:rPr lang="en"/>
              <a:t>used Relu activation in all of them. </a:t>
            </a:r>
            <a:endParaRPr/>
          </a:p>
          <a:p>
            <a:pPr indent="0" lvl="0" marL="0" rtl="0" algn="l">
              <a:spcBef>
                <a:spcPts val="1200"/>
              </a:spcBef>
              <a:spcAft>
                <a:spcPts val="0"/>
              </a:spcAft>
              <a:buNone/>
            </a:pPr>
            <a:r>
              <a:rPr lang="en"/>
              <a:t>After each convolutional layer, there is a (2,2) max-pooling. </a:t>
            </a:r>
            <a:endParaRPr/>
          </a:p>
          <a:p>
            <a:pPr indent="0" lvl="0" marL="0" rtl="0" algn="l">
              <a:spcBef>
                <a:spcPts val="1200"/>
              </a:spcBef>
              <a:spcAft>
                <a:spcPts val="0"/>
              </a:spcAft>
              <a:buNone/>
            </a:pPr>
            <a:r>
              <a:rPr lang="en"/>
              <a:t>In the dense hidden layer, the dropout value is 0.2 and again I have used the Relu activation function.</a:t>
            </a:r>
            <a:endParaRPr/>
          </a:p>
          <a:p>
            <a:pPr indent="0" lvl="0" marL="0" rtl="0" algn="l">
              <a:spcBef>
                <a:spcPts val="1200"/>
              </a:spcBef>
              <a:spcAft>
                <a:spcPts val="1200"/>
              </a:spcAft>
              <a:buNone/>
            </a:pPr>
            <a:r>
              <a:rPr lang="en"/>
              <a:t> In the output neuron, there are three options as cat, dog, and panda. In the output layer, I have used Softmax to get probabilities.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Novelty</a:t>
            </a:r>
            <a:endParaRPr/>
          </a:p>
        </p:txBody>
      </p:sp>
      <p:sp>
        <p:nvSpPr>
          <p:cNvPr id="172" name="Google Shape;172;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Main goal of this work is not to provide best image classification model nor to use very large datasets, the aim is to provide better and more meaningful explanations which as you can see in the figures it is really promising result.</a:t>
            </a:r>
            <a:endParaRPr/>
          </a:p>
          <a:p>
            <a:pPr indent="0" lvl="0" marL="0" rtl="0" algn="l">
              <a:spcBef>
                <a:spcPts val="1200"/>
              </a:spcBef>
              <a:spcAft>
                <a:spcPts val="1200"/>
              </a:spcAft>
              <a:buNone/>
            </a:pPr>
            <a:r>
              <a:rPr lang="en"/>
              <a:t>LIME + SFL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78" name="Google Shape;178;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27"/>
          <p:cNvPicPr preferRelativeResize="0"/>
          <p:nvPr/>
        </p:nvPicPr>
        <p:blipFill>
          <a:blip r:embed="rId3">
            <a:alphaModFix/>
          </a:blip>
          <a:stretch>
            <a:fillRect/>
          </a:stretch>
        </p:blipFill>
        <p:spPr>
          <a:xfrm>
            <a:off x="2104050" y="2078875"/>
            <a:ext cx="4572000" cy="2381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85" name="Google Shape;185;p2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6" name="Google Shape;186;p28"/>
          <p:cNvPicPr preferRelativeResize="0"/>
          <p:nvPr/>
        </p:nvPicPr>
        <p:blipFill>
          <a:blip r:embed="rId3">
            <a:alphaModFix/>
          </a:blip>
          <a:stretch>
            <a:fillRect/>
          </a:stretch>
        </p:blipFill>
        <p:spPr>
          <a:xfrm>
            <a:off x="1316250" y="1805900"/>
            <a:ext cx="6515100" cy="321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2" name="Google Shape;192;p2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29"/>
          <p:cNvPicPr preferRelativeResize="0"/>
          <p:nvPr/>
        </p:nvPicPr>
        <p:blipFill>
          <a:blip r:embed="rId3">
            <a:alphaModFix/>
          </a:blip>
          <a:stretch>
            <a:fillRect/>
          </a:stretch>
        </p:blipFill>
        <p:spPr>
          <a:xfrm>
            <a:off x="779188" y="1810425"/>
            <a:ext cx="8105775" cy="3752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199" name="Google Shape;199;p3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0"/>
          <p:cNvPicPr preferRelativeResize="0"/>
          <p:nvPr/>
        </p:nvPicPr>
        <p:blipFill>
          <a:blip r:embed="rId3">
            <a:alphaModFix/>
          </a:blip>
          <a:stretch>
            <a:fillRect/>
          </a:stretch>
        </p:blipFill>
        <p:spPr>
          <a:xfrm>
            <a:off x="2735475" y="2141850"/>
            <a:ext cx="3676650" cy="264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sp>
        <p:nvSpPr>
          <p:cNvPr id="206" name="Google Shape;206;p3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1"/>
          <p:cNvPicPr preferRelativeResize="0"/>
          <p:nvPr/>
        </p:nvPicPr>
        <p:blipFill>
          <a:blip r:embed="rId3">
            <a:alphaModFix/>
          </a:blip>
          <a:stretch>
            <a:fillRect/>
          </a:stretch>
        </p:blipFill>
        <p:spPr>
          <a:xfrm>
            <a:off x="2783100" y="2031350"/>
            <a:ext cx="3581400" cy="2647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Outline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XAI</a:t>
            </a:r>
            <a:br>
              <a:rPr lang="en"/>
            </a:br>
            <a:endParaRPr/>
          </a:p>
          <a:p>
            <a:pPr indent="-311150" lvl="0" marL="457200" rtl="0" algn="l">
              <a:spcBef>
                <a:spcPts val="0"/>
              </a:spcBef>
              <a:spcAft>
                <a:spcPts val="0"/>
              </a:spcAft>
              <a:buSzPts val="1300"/>
              <a:buChar char="●"/>
            </a:pPr>
            <a:r>
              <a:rPr lang="en"/>
              <a:t>Related Work</a:t>
            </a:r>
            <a:br>
              <a:rPr lang="en"/>
            </a:br>
            <a:endParaRPr/>
          </a:p>
          <a:p>
            <a:pPr indent="-311150" lvl="0" marL="457200" rtl="0" algn="l">
              <a:spcBef>
                <a:spcPts val="0"/>
              </a:spcBef>
              <a:spcAft>
                <a:spcPts val="0"/>
              </a:spcAft>
              <a:buSzPts val="1300"/>
              <a:buChar char="●"/>
            </a:pPr>
            <a:r>
              <a:rPr lang="en"/>
              <a:t>Methodology</a:t>
            </a:r>
            <a:br>
              <a:rPr lang="en"/>
            </a:br>
            <a:endParaRPr/>
          </a:p>
          <a:p>
            <a:pPr indent="-311150" lvl="0" marL="457200" rtl="0" algn="l">
              <a:spcBef>
                <a:spcPts val="0"/>
              </a:spcBef>
              <a:spcAft>
                <a:spcPts val="0"/>
              </a:spcAft>
              <a:buSzPts val="1300"/>
              <a:buChar char="●"/>
            </a:pPr>
            <a:r>
              <a:rPr lang="en"/>
              <a:t>Results</a:t>
            </a:r>
            <a:endParaRPr/>
          </a:p>
          <a:p>
            <a:pPr indent="0" lvl="0" marL="45720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r>
              <a:rPr lang="en"/>
              <a:t> </a:t>
            </a:r>
            <a:endParaRPr/>
          </a:p>
        </p:txBody>
      </p:sp>
      <p:sp>
        <p:nvSpPr>
          <p:cNvPr id="213" name="Google Shape;213;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As you can see this model can give us much more understandable explanations of the results and we find out how we came up up with a certain result.</a:t>
            </a:r>
            <a:endParaRPr/>
          </a:p>
          <a:p>
            <a:pPr indent="0" lvl="0" marL="0" rtl="0" algn="l">
              <a:spcBef>
                <a:spcPts val="1200"/>
              </a:spcBef>
              <a:spcAft>
                <a:spcPts val="1200"/>
              </a:spcAft>
              <a:buNone/>
            </a:pPr>
            <a:r>
              <a:rPr lang="en"/>
              <a:t>This work is first of a kind explaining method with uses LIME and SFL at the same time.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19" name="Google Shape;219;p33"/>
          <p:cNvSpPr txBox="1"/>
          <p:nvPr>
            <p:ph idx="1" type="body"/>
          </p:nvPr>
        </p:nvSpPr>
        <p:spPr>
          <a:xfrm>
            <a:off x="1303800" y="1798225"/>
            <a:ext cx="7030500" cy="29736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
              <a:t>[1]	Ribeiro, M.T., Singh, S., Guestrin, C.: \Why should I trust you?" Explaining the predictions of any classifier. In: Knowledge Discovery and Data Mining (KDD). pp. 1135{1144. ACM (2016)</a:t>
            </a:r>
            <a:endParaRPr/>
          </a:p>
          <a:p>
            <a:pPr indent="0" lvl="0" marL="0" rtl="0" algn="l">
              <a:spcBef>
                <a:spcPts val="1200"/>
              </a:spcBef>
              <a:spcAft>
                <a:spcPts val="0"/>
              </a:spcAft>
              <a:buNone/>
            </a:pPr>
            <a:r>
              <a:rPr lang="en"/>
              <a:t>[2]	Lundberg, S.M., Lee, S.I.: A unified approach to interpreting model predictions. In: Advances in Neural Information Processing Systems. pp. 4765{4774 (2017)</a:t>
            </a:r>
            <a:br>
              <a:rPr lang="en"/>
            </a:br>
            <a:r>
              <a:rPr lang="en"/>
              <a:t>[3]	Christoph Molnar, Interpretable Machine Learning A Guide for Making Black Box Models Explainable,  2020-02-28</a:t>
            </a:r>
            <a:endParaRPr/>
          </a:p>
          <a:p>
            <a:pPr indent="0" lvl="0" marL="0" rtl="0" algn="l">
              <a:spcBef>
                <a:spcPts val="1200"/>
              </a:spcBef>
              <a:spcAft>
                <a:spcPts val="0"/>
              </a:spcAft>
              <a:buNone/>
            </a:pPr>
            <a:r>
              <a:rPr lang="en"/>
              <a:t>[4]	Shrikumar, Avanti, Peyton Greenside, and Anshul Kundaje. "Learning important features through propagating activation differences." International Conference on Machine Learning. PMLR, 2017.</a:t>
            </a:r>
            <a:endParaRPr/>
          </a:p>
          <a:p>
            <a:pPr indent="0" lvl="0" marL="0" rtl="0" algn="l">
              <a:spcBef>
                <a:spcPts val="1200"/>
              </a:spcBef>
              <a:spcAft>
                <a:spcPts val="0"/>
              </a:spcAft>
              <a:buNone/>
            </a:pPr>
            <a:r>
              <a:rPr lang="en"/>
              <a:t>[5]	Petsiuk, V., Das, A., Saenko, K.: RISE: randomized input sampling for explanation of black-box models. In: British Machine Vision Conference (BMVC). BMVA Press (2018)</a:t>
            </a:r>
            <a:endParaRPr/>
          </a:p>
          <a:p>
            <a:pPr indent="0" lvl="0" marL="0" rtl="0" algn="l">
              <a:spcBef>
                <a:spcPts val="1200"/>
              </a:spcBef>
              <a:spcAft>
                <a:spcPts val="0"/>
              </a:spcAft>
              <a:buNone/>
            </a:pPr>
            <a:r>
              <a:rPr lang="en"/>
              <a:t>[6]	Sun, Youcheng, et al. "Explaining Image Classifiers using Statistical Fault Localization." European Conference on Computer Vision. Springer, Cham, 2020.</a:t>
            </a:r>
            <a:endParaRPr/>
          </a:p>
          <a:p>
            <a:pPr indent="0" lvl="0" marL="0" rtl="0" algn="l">
              <a:spcBef>
                <a:spcPts val="1200"/>
              </a:spcBef>
              <a:spcAft>
                <a:spcPts val="0"/>
              </a:spcAft>
              <a:buNone/>
            </a:pPr>
            <a:r>
              <a:rPr lang="en"/>
              <a:t>[7]	Jeyakumar, Jeya Vikranth, et al. "How can i explain this to you? an empirical study of deep neural network explanation methods." Advances in Neural Information Processing Systems (2020).</a:t>
            </a:r>
            <a:endParaRPr/>
          </a:p>
          <a:p>
            <a:pPr indent="0" lvl="0" marL="0" rtl="0" algn="l">
              <a:spcBef>
                <a:spcPts val="1200"/>
              </a:spcBef>
              <a:spcAft>
                <a:spcPts val="1200"/>
              </a:spcAft>
              <a:buNone/>
            </a:pPr>
            <a:r>
              <a:rPr lang="en"/>
              <a:t>[8]	Selvaraju, R.R., Cogswell, M., Das, A., Vedantam, R., Parikh, D., Batra, D.: GradCAM: Visual explanations from deep networks via gradient-based localization. In: International Conference on Computer Vision (ICCV). pp. 618{626. IEEE (2017)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(Explainable Artificial Intelligence) XAI</a:t>
            </a:r>
            <a:endParaRPr/>
          </a:p>
        </p:txBody>
      </p:sp>
      <p:sp>
        <p:nvSpPr>
          <p:cNvPr id="99" name="Google Shape;99;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5"/>
          <p:cNvPicPr preferRelativeResize="0"/>
          <p:nvPr/>
        </p:nvPicPr>
        <p:blipFill>
          <a:blip r:embed="rId3">
            <a:alphaModFix/>
          </a:blip>
          <a:stretch>
            <a:fillRect/>
          </a:stretch>
        </p:blipFill>
        <p:spPr>
          <a:xfrm>
            <a:off x="1847250" y="1749700"/>
            <a:ext cx="5943600" cy="3152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LIME [1]</a:t>
            </a:r>
            <a:endParaRPr/>
          </a:p>
        </p:txBody>
      </p:sp>
      <p:sp>
        <p:nvSpPr>
          <p:cNvPr id="106" name="Google Shape;106;p16"/>
          <p:cNvSpPr txBox="1"/>
          <p:nvPr>
            <p:ph idx="1" type="body"/>
          </p:nvPr>
        </p:nvSpPr>
        <p:spPr>
          <a:xfrm>
            <a:off x="582650" y="1990050"/>
            <a:ext cx="3566400" cy="2541600"/>
          </a:xfrm>
          <a:prstGeom prst="rect">
            <a:avLst/>
          </a:prstGeom>
        </p:spPr>
        <p:txBody>
          <a:bodyPr anchorCtr="0" anchor="t" bIns="91425" lIns="91425" spcFirstLastPara="1" rIns="91425" wrap="square" tIns="91425">
            <a:normAutofit lnSpcReduction="10000"/>
          </a:bodyPr>
          <a:lstStyle/>
          <a:p>
            <a:pPr indent="-311150" lvl="0" marL="457200" rtl="0" algn="just">
              <a:spcBef>
                <a:spcPts val="0"/>
              </a:spcBef>
              <a:spcAft>
                <a:spcPts val="0"/>
              </a:spcAft>
              <a:buSzPts val="1300"/>
              <a:buChar char="●"/>
            </a:pPr>
            <a:r>
              <a:rPr lang="en"/>
              <a:t>LIME stands for Local interpretable model-agnostic explanations.</a:t>
            </a:r>
            <a:endParaRPr/>
          </a:p>
          <a:p>
            <a:pPr indent="0" lvl="0" marL="457200" rtl="0" algn="just">
              <a:spcBef>
                <a:spcPts val="0"/>
              </a:spcBef>
              <a:spcAft>
                <a:spcPts val="0"/>
              </a:spcAft>
              <a:buNone/>
            </a:pPr>
            <a:r>
              <a:t/>
            </a:r>
            <a:endParaRPr/>
          </a:p>
          <a:p>
            <a:pPr indent="-311150" lvl="0" marL="457200" rtl="0" algn="just">
              <a:spcBef>
                <a:spcPts val="0"/>
              </a:spcBef>
              <a:spcAft>
                <a:spcPts val="0"/>
              </a:spcAft>
              <a:buSzPts val="1300"/>
              <a:buChar char="●"/>
            </a:pPr>
            <a:r>
              <a:rPr lang="en"/>
              <a:t>The explanation is generated by bringing the original model (black box) closer to the explained model</a:t>
            </a:r>
            <a:br>
              <a:rPr lang="en"/>
            </a:br>
            <a:endParaRPr/>
          </a:p>
          <a:p>
            <a:pPr indent="-311150" lvl="0" marL="457200" rtl="0" algn="just">
              <a:spcBef>
                <a:spcPts val="0"/>
              </a:spcBef>
              <a:spcAft>
                <a:spcPts val="0"/>
              </a:spcAft>
              <a:buSzPts val="1300"/>
              <a:buChar char="●"/>
            </a:pPr>
            <a:r>
              <a:rPr lang="en"/>
              <a:t>Tries to understand the model by perturbating the input data and understanding how these changes affect the predictions.</a:t>
            </a:r>
            <a:endParaRPr sz="1200">
              <a:solidFill>
                <a:srgbClr val="000000"/>
              </a:solidFill>
              <a:latin typeface="Arial"/>
              <a:ea typeface="Arial"/>
              <a:cs typeface="Arial"/>
              <a:sym typeface="Arial"/>
            </a:endParaRPr>
          </a:p>
        </p:txBody>
      </p:sp>
      <p:pic>
        <p:nvPicPr>
          <p:cNvPr id="107" name="Google Shape;107;p16"/>
          <p:cNvPicPr preferRelativeResize="0"/>
          <p:nvPr/>
        </p:nvPicPr>
        <p:blipFill>
          <a:blip r:embed="rId3">
            <a:alphaModFix/>
          </a:blip>
          <a:stretch>
            <a:fillRect/>
          </a:stretch>
        </p:blipFill>
        <p:spPr>
          <a:xfrm>
            <a:off x="4381775" y="1990050"/>
            <a:ext cx="4690199" cy="225129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 name="Google Shape;113;p1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4" name="Google Shape;114;p17"/>
          <p:cNvPicPr preferRelativeResize="0"/>
          <p:nvPr/>
        </p:nvPicPr>
        <p:blipFill>
          <a:blip r:embed="rId3">
            <a:alphaModFix/>
          </a:blip>
          <a:stretch>
            <a:fillRect/>
          </a:stretch>
        </p:blipFill>
        <p:spPr>
          <a:xfrm>
            <a:off x="0" y="262890"/>
            <a:ext cx="9143998" cy="46177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SHAP [2]</a:t>
            </a:r>
            <a:endParaRPr/>
          </a:p>
        </p:txBody>
      </p:sp>
      <p:sp>
        <p:nvSpPr>
          <p:cNvPr id="120" name="Google Shape;120;p18"/>
          <p:cNvSpPr txBox="1"/>
          <p:nvPr>
            <p:ph idx="1" type="body"/>
          </p:nvPr>
        </p:nvSpPr>
        <p:spPr>
          <a:xfrm>
            <a:off x="693175" y="1990050"/>
            <a:ext cx="3878700" cy="2541600"/>
          </a:xfrm>
          <a:prstGeom prst="rect">
            <a:avLst/>
          </a:prstGeom>
        </p:spPr>
        <p:txBody>
          <a:bodyPr anchorCtr="0" anchor="t" bIns="91425" lIns="91425" spcFirstLastPara="1" rIns="91425" wrap="square" tIns="91425">
            <a:normAutofit lnSpcReduction="20000"/>
          </a:bodyPr>
          <a:lstStyle/>
          <a:p>
            <a:pPr indent="-311150" lvl="0" marL="457200" rtl="0" algn="just">
              <a:spcBef>
                <a:spcPts val="0"/>
              </a:spcBef>
              <a:spcAft>
                <a:spcPts val="0"/>
              </a:spcAft>
              <a:buSzPts val="1300"/>
              <a:buChar char="●"/>
            </a:pPr>
            <a:r>
              <a:rPr lang="en"/>
              <a:t>SHAP stands for SHapley Additive exPlanations.</a:t>
            </a:r>
            <a:br>
              <a:rPr lang="en"/>
            </a:br>
            <a:endParaRPr/>
          </a:p>
          <a:p>
            <a:pPr indent="-311150" lvl="0" marL="457200" rtl="0" algn="just">
              <a:spcBef>
                <a:spcPts val="0"/>
              </a:spcBef>
              <a:spcAft>
                <a:spcPts val="0"/>
              </a:spcAft>
              <a:buSzPts val="1300"/>
              <a:buChar char="●"/>
            </a:pPr>
            <a:r>
              <a:rPr lang="en"/>
              <a:t>a "game theoretical" method for interpreting the results of any model in deep learning.</a:t>
            </a:r>
            <a:br>
              <a:rPr lang="en"/>
            </a:br>
            <a:endParaRPr/>
          </a:p>
          <a:p>
            <a:pPr indent="-311150" lvl="0" marL="457200" rtl="0" algn="just">
              <a:spcBef>
                <a:spcPts val="0"/>
              </a:spcBef>
              <a:spcAft>
                <a:spcPts val="0"/>
              </a:spcAft>
              <a:buSzPts val="1300"/>
              <a:buChar char="●"/>
            </a:pPr>
            <a:r>
              <a:rPr lang="en"/>
              <a:t>additive and model-agnostic methods of explaining individual predictions</a:t>
            </a:r>
            <a:br>
              <a:rPr lang="en"/>
            </a:br>
            <a:endParaRPr/>
          </a:p>
          <a:p>
            <a:pPr indent="-311150" lvl="0" marL="457200" rtl="0" algn="just">
              <a:spcBef>
                <a:spcPts val="0"/>
              </a:spcBef>
              <a:spcAft>
                <a:spcPts val="0"/>
              </a:spcAft>
              <a:buSzPts val="1300"/>
              <a:buChar char="●"/>
            </a:pPr>
            <a:r>
              <a:rPr lang="en"/>
              <a:t>explain model prediction for given input by computing the contribution of each feature to this prediction</a:t>
            </a:r>
            <a:endParaRPr/>
          </a:p>
        </p:txBody>
      </p:sp>
      <p:pic>
        <p:nvPicPr>
          <p:cNvPr id="121" name="Google Shape;121;p18"/>
          <p:cNvPicPr preferRelativeResize="0"/>
          <p:nvPr/>
        </p:nvPicPr>
        <p:blipFill>
          <a:blip r:embed="rId3">
            <a:alphaModFix/>
          </a:blip>
          <a:stretch>
            <a:fillRect/>
          </a:stretch>
        </p:blipFill>
        <p:spPr>
          <a:xfrm>
            <a:off x="4663450" y="2032898"/>
            <a:ext cx="4480560" cy="24559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ELi5 [3]</a:t>
            </a:r>
            <a:endParaRPr/>
          </a:p>
        </p:txBody>
      </p:sp>
      <p:sp>
        <p:nvSpPr>
          <p:cNvPr id="127" name="Google Shape;127;p19"/>
          <p:cNvSpPr txBox="1"/>
          <p:nvPr>
            <p:ph idx="1" type="body"/>
          </p:nvPr>
        </p:nvSpPr>
        <p:spPr>
          <a:xfrm>
            <a:off x="723300" y="1990050"/>
            <a:ext cx="4098600" cy="2541600"/>
          </a:xfrm>
          <a:prstGeom prst="rect">
            <a:avLst/>
          </a:prstGeom>
        </p:spPr>
        <p:txBody>
          <a:bodyPr anchorCtr="0" anchor="t" bIns="91425" lIns="91425" spcFirstLastPara="1" rIns="91425" wrap="square" tIns="91425">
            <a:normAutofit lnSpcReduction="20000"/>
          </a:bodyPr>
          <a:lstStyle/>
          <a:p>
            <a:pPr indent="-311150" lvl="0" marL="457200" rtl="0" algn="just">
              <a:spcBef>
                <a:spcPts val="0"/>
              </a:spcBef>
              <a:spcAft>
                <a:spcPts val="0"/>
              </a:spcAft>
              <a:buSzPts val="1300"/>
              <a:buChar char="●"/>
            </a:pPr>
            <a:r>
              <a:rPr lang="en"/>
              <a:t>Explains image classifier predictions with a method called Grad-CAM</a:t>
            </a:r>
            <a:br>
              <a:rPr lang="en"/>
            </a:br>
            <a:endParaRPr/>
          </a:p>
          <a:p>
            <a:pPr indent="-311150" lvl="0" marL="457200" rtl="0" algn="just">
              <a:spcBef>
                <a:spcPts val="0"/>
              </a:spcBef>
              <a:spcAft>
                <a:spcPts val="0"/>
              </a:spcAft>
              <a:buSzPts val="1300"/>
              <a:buChar char="●"/>
            </a:pPr>
            <a:r>
              <a:rPr lang="en"/>
              <a:t>Interpret the predictions of Image Classifiers written in Keras</a:t>
            </a:r>
            <a:br>
              <a:rPr lang="en"/>
            </a:br>
            <a:endParaRPr/>
          </a:p>
          <a:p>
            <a:pPr indent="-311150" lvl="0" marL="457200" rtl="0" algn="just">
              <a:spcBef>
                <a:spcPts val="0"/>
              </a:spcBef>
              <a:spcAft>
                <a:spcPts val="0"/>
              </a:spcAft>
              <a:buSzPts val="1300"/>
              <a:buChar char="●"/>
            </a:pPr>
            <a:r>
              <a:rPr lang="en"/>
              <a:t>Leverages Gradient-weighted Class Activation Mapping (Grad-CAM) algorithm</a:t>
            </a:r>
            <a:br>
              <a:rPr lang="en"/>
            </a:br>
            <a:endParaRPr/>
          </a:p>
          <a:p>
            <a:pPr indent="-311150" lvl="0" marL="457200" rtl="0" algn="just">
              <a:spcBef>
                <a:spcPts val="0"/>
              </a:spcBef>
              <a:spcAft>
                <a:spcPts val="0"/>
              </a:spcAft>
              <a:buSzPts val="1300"/>
              <a:buChar char="●"/>
            </a:pPr>
            <a:r>
              <a:rPr lang="en"/>
              <a:t>Using the values of activation maps as well as backpropagation to understand the source of the prediction.</a:t>
            </a:r>
            <a:endParaRPr/>
          </a:p>
        </p:txBody>
      </p:sp>
      <p:pic>
        <p:nvPicPr>
          <p:cNvPr id="128" name="Google Shape;128;p19"/>
          <p:cNvPicPr preferRelativeResize="0"/>
          <p:nvPr/>
        </p:nvPicPr>
        <p:blipFill>
          <a:blip r:embed="rId3">
            <a:alphaModFix/>
          </a:blip>
          <a:stretch>
            <a:fillRect/>
          </a:stretch>
        </p:blipFill>
        <p:spPr>
          <a:xfrm>
            <a:off x="4974300" y="1750275"/>
            <a:ext cx="4017300" cy="280467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Deeplift [4]</a:t>
            </a:r>
            <a:endParaRPr/>
          </a:p>
        </p:txBody>
      </p:sp>
      <p:sp>
        <p:nvSpPr>
          <p:cNvPr id="134" name="Google Shape;134;p20"/>
          <p:cNvSpPr txBox="1"/>
          <p:nvPr>
            <p:ph idx="1" type="body"/>
          </p:nvPr>
        </p:nvSpPr>
        <p:spPr>
          <a:xfrm>
            <a:off x="723300" y="1990050"/>
            <a:ext cx="3807300" cy="2541600"/>
          </a:xfrm>
          <a:prstGeom prst="rect">
            <a:avLst/>
          </a:prstGeom>
        </p:spPr>
        <p:txBody>
          <a:bodyPr anchorCtr="0" anchor="t" bIns="91425" lIns="91425" spcFirstLastPara="1" rIns="91425" wrap="square" tIns="91425">
            <a:normAutofit lnSpcReduction="10000"/>
          </a:bodyPr>
          <a:lstStyle/>
          <a:p>
            <a:pPr indent="-311150" lvl="0" marL="457200" rtl="0" algn="just">
              <a:spcBef>
                <a:spcPts val="0"/>
              </a:spcBef>
              <a:spcAft>
                <a:spcPts val="0"/>
              </a:spcAft>
              <a:buSzPts val="1300"/>
              <a:buChar char="●"/>
            </a:pPr>
            <a:r>
              <a:rPr lang="en"/>
              <a:t>DeepLIFT stand for (Deep Learning Important FeaTures)</a:t>
            </a:r>
            <a:endParaRPr/>
          </a:p>
          <a:p>
            <a:pPr indent="-311150" lvl="0" marL="457200" rtl="0" algn="just">
              <a:spcBef>
                <a:spcPts val="0"/>
              </a:spcBef>
              <a:spcAft>
                <a:spcPts val="0"/>
              </a:spcAft>
              <a:buSzPts val="1300"/>
              <a:buChar char="●"/>
            </a:pPr>
            <a:r>
              <a:rPr lang="en"/>
              <a:t>a method for decomposing the output prediction of a neural network on a specific input by backpropagating the contributions of all neurons in the network to every feature of the input</a:t>
            </a:r>
            <a:endParaRPr/>
          </a:p>
          <a:p>
            <a:pPr indent="-311150" lvl="0" marL="457200" rtl="0" algn="just">
              <a:spcBef>
                <a:spcPts val="0"/>
              </a:spcBef>
              <a:spcAft>
                <a:spcPts val="0"/>
              </a:spcAft>
              <a:buSzPts val="1300"/>
              <a:buChar char="●"/>
            </a:pPr>
            <a:r>
              <a:rPr lang="en"/>
              <a:t>DeepLIFT compares the activation of each neuron to its ‘reference activation’ and assigns contribution scores according to the difference</a:t>
            </a:r>
            <a:endParaRPr/>
          </a:p>
        </p:txBody>
      </p:sp>
      <p:pic>
        <p:nvPicPr>
          <p:cNvPr id="135" name="Google Shape;135;p20"/>
          <p:cNvPicPr preferRelativeResize="0"/>
          <p:nvPr/>
        </p:nvPicPr>
        <p:blipFill>
          <a:blip r:embed="rId3">
            <a:alphaModFix/>
          </a:blip>
          <a:stretch>
            <a:fillRect/>
          </a:stretch>
        </p:blipFill>
        <p:spPr>
          <a:xfrm>
            <a:off x="4693050" y="1957775"/>
            <a:ext cx="4308601" cy="26061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RISE [5]</a:t>
            </a:r>
            <a:endParaRPr/>
          </a:p>
        </p:txBody>
      </p:sp>
      <p:sp>
        <p:nvSpPr>
          <p:cNvPr id="141" name="Google Shape;141;p21"/>
          <p:cNvSpPr txBox="1"/>
          <p:nvPr>
            <p:ph idx="1" type="body"/>
          </p:nvPr>
        </p:nvSpPr>
        <p:spPr>
          <a:xfrm>
            <a:off x="512350" y="1990050"/>
            <a:ext cx="4018500" cy="2541600"/>
          </a:xfrm>
          <a:prstGeom prst="rect">
            <a:avLst/>
          </a:prstGeom>
        </p:spPr>
        <p:txBody>
          <a:bodyPr anchorCtr="0" anchor="t" bIns="91425" lIns="91425" spcFirstLastPara="1" rIns="91425" wrap="square" tIns="91425">
            <a:normAutofit/>
          </a:bodyPr>
          <a:lstStyle/>
          <a:p>
            <a:pPr indent="-311150" lvl="0" marL="457200" rtl="0" algn="just">
              <a:spcBef>
                <a:spcPts val="0"/>
              </a:spcBef>
              <a:spcAft>
                <a:spcPts val="0"/>
              </a:spcAft>
              <a:buSzPts val="1300"/>
              <a:buChar char="●"/>
            </a:pPr>
            <a:r>
              <a:rPr lang="en"/>
              <a:t>Randomized Input Sampling for Explanation of Black-box Models</a:t>
            </a:r>
            <a:br>
              <a:rPr lang="en"/>
            </a:br>
            <a:endParaRPr/>
          </a:p>
          <a:p>
            <a:pPr indent="-311150" lvl="0" marL="457200" rtl="0" algn="just">
              <a:spcBef>
                <a:spcPts val="0"/>
              </a:spcBef>
              <a:spcAft>
                <a:spcPts val="0"/>
              </a:spcAft>
              <a:buSzPts val="1300"/>
              <a:buChar char="●"/>
            </a:pPr>
            <a:r>
              <a:rPr lang="en"/>
              <a:t>generates an importance map indicating how salient each pixel is for the model’s prediction</a:t>
            </a:r>
            <a:br>
              <a:rPr lang="en"/>
            </a:br>
            <a:endParaRPr/>
          </a:p>
          <a:p>
            <a:pPr indent="-311150" lvl="0" marL="457200" rtl="0" algn="just">
              <a:spcBef>
                <a:spcPts val="0"/>
              </a:spcBef>
              <a:spcAft>
                <a:spcPts val="0"/>
              </a:spcAft>
              <a:buSzPts val="1300"/>
              <a:buChar char="●"/>
            </a:pPr>
            <a:r>
              <a:rPr lang="en"/>
              <a:t>by probing the model with randomly masked versions of the input image and obtaining the corresponding outputs</a:t>
            </a:r>
            <a:endParaRPr/>
          </a:p>
        </p:txBody>
      </p:sp>
      <p:pic>
        <p:nvPicPr>
          <p:cNvPr id="142" name="Google Shape;142;p21"/>
          <p:cNvPicPr preferRelativeResize="0"/>
          <p:nvPr/>
        </p:nvPicPr>
        <p:blipFill>
          <a:blip r:embed="rId3">
            <a:alphaModFix/>
          </a:blip>
          <a:stretch>
            <a:fillRect/>
          </a:stretch>
        </p:blipFill>
        <p:spPr>
          <a:xfrm>
            <a:off x="4773675" y="1398825"/>
            <a:ext cx="4328350" cy="3724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